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58" r:id="rId4"/>
    <p:sldId id="257" r:id="rId5"/>
    <p:sldId id="262" r:id="rId6"/>
    <p:sldId id="269" r:id="rId7"/>
    <p:sldId id="270" r:id="rId8"/>
    <p:sldId id="268" r:id="rId9"/>
    <p:sldId id="265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9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87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52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"/>
          <a:stretch/>
        </p:blipFill>
        <p:spPr>
          <a:xfrm>
            <a:off x="0" y="-32639"/>
            <a:ext cx="12192000" cy="68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4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20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80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4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72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4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4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56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9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B996E-1FAC-48A3-B88B-113D4FBE6D50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D5E2A-6241-4462-B118-F327F5CE1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4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10514" y="-21019"/>
            <a:ext cx="4351280" cy="1145625"/>
          </a:xfrm>
          <a:prstGeom prst="rect">
            <a:avLst/>
          </a:prstGeom>
        </p:spPr>
      </p:pic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996739" y="894320"/>
            <a:ext cx="5689556" cy="5711195"/>
            <a:chOff x="1111" y="346"/>
            <a:chExt cx="3375" cy="3492"/>
          </a:xfrm>
        </p:grpSpPr>
        <p:sp>
          <p:nvSpPr>
            <p:cNvPr id="5" name="Заголовок 1"/>
            <p:cNvSpPr>
              <a:spLocks/>
            </p:cNvSpPr>
            <p:nvPr/>
          </p:nvSpPr>
          <p:spPr bwMode="auto">
            <a:xfrm>
              <a:off x="1111" y="3455"/>
              <a:ext cx="337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Verdana" pitchFamily="34" charset="0"/>
                </a:rPr>
                <a:t>ТАМБОВСКАЯ ОБЛАСТЬ</a:t>
              </a:r>
            </a:p>
          </p:txBody>
        </p:sp>
        <p:pic>
          <p:nvPicPr>
            <p:cNvPr id="6" name="Picture 10" descr="Рисунокваек1"/>
            <p:cNvPicPr>
              <a:picLocks noChangeAspect="1" noChangeArrowheads="1"/>
            </p:cNvPicPr>
            <p:nvPr/>
          </p:nvPicPr>
          <p:blipFill>
            <a:blip r:embed="rId4">
              <a:lum bright="-8000" contrast="16000"/>
            </a:blip>
            <a:srcRect/>
            <a:stretch>
              <a:fillRect/>
            </a:stretch>
          </p:blipFill>
          <p:spPr bwMode="auto">
            <a:xfrm>
              <a:off x="1111" y="346"/>
              <a:ext cx="3265" cy="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 descr="Tambov-Coat-Of-Arms-russian-federation-39447913-2000-269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36" y="1344"/>
              <a:ext cx="939" cy="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21634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812" y="-59642"/>
            <a:ext cx="99492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Результаты использования сертификата </a:t>
            </a:r>
          </a:p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д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ополнительного образования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93075" y="1285240"/>
            <a:ext cx="9089409" cy="5361220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723900" algn="l"/>
              </a:tabLst>
            </a:pPr>
            <a:r>
              <a:rPr lang="ru-RU" sz="2400" b="1" dirty="0" smtClean="0"/>
              <a:t>• Обеспечение семьям доступности самых разнообразных программ дополнительного образования, в том числе посредством сетевых и дистанционных программ.</a:t>
            </a:r>
          </a:p>
          <a:p>
            <a:pPr algn="just">
              <a:tabLst>
                <a:tab pos="723900" algn="l"/>
              </a:tabLst>
            </a:pPr>
            <a:endParaRPr lang="ru-RU" sz="1600" b="1" dirty="0" smtClean="0"/>
          </a:p>
          <a:p>
            <a:pPr algn="just">
              <a:tabLst>
                <a:tab pos="723900" algn="l"/>
              </a:tabLst>
            </a:pPr>
            <a:r>
              <a:rPr lang="ru-RU" sz="2400" b="1" dirty="0" smtClean="0"/>
              <a:t>• Расширение рынка поставщиков образовательных услуг, поддержание баланса интересов, здоровая конкуренция.</a:t>
            </a:r>
          </a:p>
          <a:p>
            <a:pPr algn="just">
              <a:tabLst>
                <a:tab pos="723900" algn="l"/>
              </a:tabLst>
            </a:pPr>
            <a:endParaRPr lang="ru-RU" sz="1600" b="1" dirty="0" smtClean="0"/>
          </a:p>
          <a:p>
            <a:pPr algn="just">
              <a:tabLst>
                <a:tab pos="723900" algn="l"/>
              </a:tabLst>
            </a:pPr>
            <a:r>
              <a:rPr lang="ru-RU" sz="2400" b="1" dirty="0" smtClean="0"/>
              <a:t>• Качественное обновление содержания программ дополнительного образования (разработка новых и интересных программ).</a:t>
            </a:r>
          </a:p>
          <a:p>
            <a:pPr algn="just">
              <a:tabLst>
                <a:tab pos="723900" algn="l"/>
              </a:tabLst>
            </a:pPr>
            <a:endParaRPr lang="ru-RU" sz="1600" b="1" dirty="0" smtClean="0"/>
          </a:p>
          <a:p>
            <a:pPr algn="just">
              <a:tabLst>
                <a:tab pos="723900" algn="l"/>
              </a:tabLst>
            </a:pPr>
            <a:r>
              <a:rPr lang="ru-RU" sz="2400" b="1" dirty="0" smtClean="0"/>
              <a:t>• Кадровый апгрейд с учётом роста вариативности и востребованности программ  («деньги следуют за ребёнком»).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08" y="3920732"/>
            <a:ext cx="2947102" cy="2947102"/>
          </a:xfrm>
          <a:prstGeom prst="rect">
            <a:avLst/>
          </a:prstGeom>
        </p:spPr>
      </p:pic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346835" y="62409"/>
            <a:ext cx="1324303" cy="1314449"/>
            <a:chOff x="1111" y="346"/>
            <a:chExt cx="3375" cy="3492"/>
          </a:xfrm>
        </p:grpSpPr>
        <p:sp>
          <p:nvSpPr>
            <p:cNvPr id="19" name="Заголовок 1"/>
            <p:cNvSpPr>
              <a:spLocks/>
            </p:cNvSpPr>
            <p:nvPr/>
          </p:nvSpPr>
          <p:spPr bwMode="auto">
            <a:xfrm>
              <a:off x="1111" y="3455"/>
              <a:ext cx="337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600" b="1" dirty="0">
                  <a:solidFill>
                    <a:schemeClr val="bg1"/>
                  </a:solidFill>
                  <a:latin typeface="Verdana" pitchFamily="34" charset="0"/>
                </a:rPr>
                <a:t>ТАМБОВСКАЯ ОБЛАСТЬ</a:t>
              </a:r>
            </a:p>
          </p:txBody>
        </p:sp>
        <p:pic>
          <p:nvPicPr>
            <p:cNvPr id="20" name="Picture 6" descr="Рисунокваек1"/>
            <p:cNvPicPr>
              <a:picLocks noChangeAspect="1" noChangeArrowheads="1"/>
            </p:cNvPicPr>
            <p:nvPr/>
          </p:nvPicPr>
          <p:blipFill>
            <a:blip r:embed="rId3">
              <a:lum bright="-8000" contrast="16000"/>
            </a:blip>
            <a:srcRect/>
            <a:stretch>
              <a:fillRect/>
            </a:stretch>
          </p:blipFill>
          <p:spPr bwMode="auto">
            <a:xfrm>
              <a:off x="1111" y="346"/>
              <a:ext cx="3265" cy="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7" descr="Tambov-Coat-Of-Arms-russian-federation-39447913-2000-269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6" y="1344"/>
              <a:ext cx="939" cy="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0" y="1437460"/>
            <a:ext cx="2095680" cy="63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3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9642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Что такое персонифицированное  </a:t>
            </a:r>
          </a:p>
          <a:p>
            <a:pPr algn="ctr"/>
            <a:r>
              <a:rPr lang="ru-RU" sz="36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ф</a:t>
            </a:r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инансирование 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?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0" y="1437460"/>
            <a:ext cx="2095680" cy="6330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03" y="4206769"/>
            <a:ext cx="2640724" cy="264072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981200" y="1376858"/>
            <a:ext cx="8229600" cy="4201158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4" b="15200"/>
          <a:stretch/>
        </p:blipFill>
        <p:spPr>
          <a:xfrm>
            <a:off x="9637556" y="3957155"/>
            <a:ext cx="2680565" cy="2890338"/>
          </a:xfrm>
          <a:prstGeom prst="rect">
            <a:avLst/>
          </a:prstGeom>
        </p:spPr>
      </p:pic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346835" y="62409"/>
            <a:ext cx="1324303" cy="1314449"/>
            <a:chOff x="1111" y="346"/>
            <a:chExt cx="3375" cy="3492"/>
          </a:xfrm>
        </p:grpSpPr>
        <p:sp>
          <p:nvSpPr>
            <p:cNvPr id="12" name="Заголовок 1"/>
            <p:cNvSpPr>
              <a:spLocks/>
            </p:cNvSpPr>
            <p:nvPr/>
          </p:nvSpPr>
          <p:spPr bwMode="auto">
            <a:xfrm>
              <a:off x="1111" y="3455"/>
              <a:ext cx="337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600" b="1" dirty="0">
                  <a:solidFill>
                    <a:schemeClr val="bg1"/>
                  </a:solidFill>
                  <a:latin typeface="Verdana" pitchFamily="34" charset="0"/>
                </a:rPr>
                <a:t>ТАМБОВСКАЯ ОБЛАСТЬ</a:t>
              </a:r>
            </a:p>
          </p:txBody>
        </p:sp>
        <p:pic>
          <p:nvPicPr>
            <p:cNvPr id="13" name="Picture 6" descr="Рисунокваек1"/>
            <p:cNvPicPr>
              <a:picLocks noChangeAspect="1" noChangeArrowheads="1"/>
            </p:cNvPicPr>
            <p:nvPr/>
          </p:nvPicPr>
          <p:blipFill>
            <a:blip r:embed="rId6">
              <a:lum bright="-8000" contrast="16000"/>
            </a:blip>
            <a:srcRect/>
            <a:stretch>
              <a:fillRect/>
            </a:stretch>
          </p:blipFill>
          <p:spPr bwMode="auto">
            <a:xfrm>
              <a:off x="1111" y="346"/>
              <a:ext cx="3265" cy="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 descr="Tambov-Coat-Of-Arms-russian-federation-39447913-2000-269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36" y="1344"/>
              <a:ext cx="939" cy="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2385847" y="1508502"/>
            <a:ext cx="7567449" cy="42165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Персонифицированное финансирование предполагает определение и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«закрепление» за ребёнком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денежных средств в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объёме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необходимом для реализации выбранной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им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(его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родителями) дополнительной общеобразовательной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программы,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последующей передачей этих средств организации дополнительного образования или индивидуальному предпринимателю.</a:t>
            </a:r>
          </a:p>
          <a:p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527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740" y="-59642"/>
            <a:ext cx="115232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Что такое сертификат </a:t>
            </a:r>
          </a:p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д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ополнительного образования?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0" y="1437460"/>
            <a:ext cx="2095680" cy="6330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03" y="4206769"/>
            <a:ext cx="2640724" cy="264072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095680" y="1376858"/>
            <a:ext cx="8593341" cy="4656079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Сертификат дополнительного образования детей – это именной документ, имеющий идентификационный номер и дающий право родителям (законным представителям) оплачивать услуги обучения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по дополнительным общеразвивающим программам. </a:t>
            </a:r>
          </a:p>
          <a:p>
            <a:pPr algn="ctr"/>
            <a:endParaRPr lang="ru-RU" sz="2600" b="1" dirty="0">
              <a:solidFill>
                <a:schemeClr val="bg1"/>
              </a:solidFill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Сертификат даёт гарантию, что вне зависимости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от того, какая образовательная организация будет выбрана для обучения (государственная, муниципальная, частная) муниципалитет заплатит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за обучение ребёнка.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4" b="15200"/>
          <a:stretch/>
        </p:blipFill>
        <p:spPr>
          <a:xfrm>
            <a:off x="9724206" y="3957155"/>
            <a:ext cx="2680565" cy="2890338"/>
          </a:xfrm>
          <a:prstGeom prst="rect">
            <a:avLst/>
          </a:prstGeom>
        </p:spPr>
      </p:pic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346835" y="62409"/>
            <a:ext cx="1324303" cy="1314449"/>
            <a:chOff x="1111" y="346"/>
            <a:chExt cx="3375" cy="3492"/>
          </a:xfrm>
        </p:grpSpPr>
        <p:sp>
          <p:nvSpPr>
            <p:cNvPr id="12" name="Заголовок 1"/>
            <p:cNvSpPr>
              <a:spLocks/>
            </p:cNvSpPr>
            <p:nvPr/>
          </p:nvSpPr>
          <p:spPr bwMode="auto">
            <a:xfrm>
              <a:off x="1111" y="3455"/>
              <a:ext cx="337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600" b="1" dirty="0">
                  <a:solidFill>
                    <a:schemeClr val="bg1"/>
                  </a:solidFill>
                  <a:latin typeface="Verdana" pitchFamily="34" charset="0"/>
                </a:rPr>
                <a:t>ТАМБОВСКАЯ ОБЛАСТЬ</a:t>
              </a:r>
            </a:p>
          </p:txBody>
        </p:sp>
        <p:pic>
          <p:nvPicPr>
            <p:cNvPr id="13" name="Picture 6" descr="Рисунокваек1"/>
            <p:cNvPicPr>
              <a:picLocks noChangeAspect="1" noChangeArrowheads="1"/>
            </p:cNvPicPr>
            <p:nvPr/>
          </p:nvPicPr>
          <p:blipFill>
            <a:blip r:embed="rId6">
              <a:lum bright="-8000" contrast="16000"/>
            </a:blip>
            <a:srcRect/>
            <a:stretch>
              <a:fillRect/>
            </a:stretch>
          </p:blipFill>
          <p:spPr bwMode="auto">
            <a:xfrm>
              <a:off x="1111" y="346"/>
              <a:ext cx="3265" cy="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 descr="Tambov-Coat-Of-Arms-russian-federation-39447913-2000-269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36" y="1344"/>
              <a:ext cx="939" cy="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7136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936795" y="-7790"/>
            <a:ext cx="5202621" cy="6865790"/>
            <a:chOff x="3450274" y="-7790"/>
            <a:chExt cx="5202621" cy="6865790"/>
          </a:xfrm>
        </p:grpSpPr>
        <p:pic>
          <p:nvPicPr>
            <p:cNvPr id="1026" name="Picture 2" descr="сертификат (1)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071" y="0"/>
              <a:ext cx="4832723" cy="6858000"/>
            </a:xfrm>
            <a:prstGeom prst="rect">
              <a:avLst/>
            </a:prstGeom>
            <a:noFill/>
            <a:ln w="38100">
              <a:solidFill>
                <a:schemeClr val="accent4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3450274" y="-7790"/>
              <a:ext cx="5202621" cy="658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Выписка из реестра выданных сертификатов </a:t>
              </a:r>
              <a:r>
                <a:rPr lang="ru-RU" sz="1600" b="1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дополнительного </a:t>
              </a:r>
              <a:r>
                <a:rPr lang="ru-RU" sz="1600" b="1" smtClean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образования </a:t>
              </a:r>
              <a:endPara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91577" y="1399364"/>
              <a:ext cx="4832723" cy="2334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Город (район) Тамбовская область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Уникальный номер сертификата дополнительного образования: </a:t>
              </a:r>
              <a:endPara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1234567890</a:t>
              </a:r>
              <a:endPara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Владелец сертификата дополнительного образования: </a:t>
              </a:r>
              <a:endPara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Фамилия, имя, отчество</a:t>
              </a:r>
              <a:endPara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14871" y="3742024"/>
              <a:ext cx="4944101" cy="3754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Сертификат действителен с «01» сентября 2018г.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338580" y="5355884"/>
              <a:ext cx="1538883" cy="385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1234567890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995533" y="5334864"/>
              <a:ext cx="1795363" cy="385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90170" marR="107950"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b="1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OHVgsdYE71</a:t>
              </a:r>
              <a:endPara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0" y="1437460"/>
            <a:ext cx="2095680" cy="633077"/>
          </a:xfrm>
          <a:prstGeom prst="rect">
            <a:avLst/>
          </a:prstGeom>
        </p:spPr>
      </p:pic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346835" y="62409"/>
            <a:ext cx="1324303" cy="1314449"/>
            <a:chOff x="1111" y="346"/>
            <a:chExt cx="3375" cy="3492"/>
          </a:xfrm>
        </p:grpSpPr>
        <p:sp>
          <p:nvSpPr>
            <p:cNvPr id="17" name="Заголовок 1"/>
            <p:cNvSpPr>
              <a:spLocks/>
            </p:cNvSpPr>
            <p:nvPr/>
          </p:nvSpPr>
          <p:spPr bwMode="auto">
            <a:xfrm>
              <a:off x="1111" y="3455"/>
              <a:ext cx="337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600" b="1" dirty="0">
                  <a:solidFill>
                    <a:schemeClr val="bg1"/>
                  </a:solidFill>
                  <a:latin typeface="Verdana" pitchFamily="34" charset="0"/>
                </a:rPr>
                <a:t>ТАМБОВСКАЯ ОБЛАСТЬ</a:t>
              </a:r>
            </a:p>
          </p:txBody>
        </p:sp>
        <p:pic>
          <p:nvPicPr>
            <p:cNvPr id="18" name="Picture 6" descr="Рисунокваек1"/>
            <p:cNvPicPr>
              <a:picLocks noChangeAspect="1" noChangeArrowheads="1"/>
            </p:cNvPicPr>
            <p:nvPr/>
          </p:nvPicPr>
          <p:blipFill>
            <a:blip r:embed="rId5">
              <a:lum bright="-8000" contrast="16000"/>
            </a:blip>
            <a:srcRect/>
            <a:stretch>
              <a:fillRect/>
            </a:stretch>
          </p:blipFill>
          <p:spPr bwMode="auto">
            <a:xfrm>
              <a:off x="1111" y="346"/>
              <a:ext cx="3265" cy="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 descr="Tambov-Coat-Of-Arms-russian-federation-39447913-2000-269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36" y="1344"/>
              <a:ext cx="939" cy="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Скругленный прямоугольник 19"/>
          <p:cNvSpPr/>
          <p:nvPr/>
        </p:nvSpPr>
        <p:spPr>
          <a:xfrm rot="16200000">
            <a:off x="7775128" y="-391070"/>
            <a:ext cx="3634256" cy="4631931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/>
              <a:t>Сертификат дополнительного образования детей – </a:t>
            </a:r>
          </a:p>
          <a:p>
            <a:pPr algn="ctr"/>
            <a:r>
              <a:rPr lang="ru-RU" sz="2400" b="1" dirty="0" smtClean="0"/>
              <a:t>это персональная гарантия государства по денежным выплатам за дополнительное образование детей, включённых в систему персонифицированного финансирования.</a:t>
            </a:r>
            <a:endParaRPr lang="ru-RU" sz="24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186" y="3939654"/>
            <a:ext cx="3773214" cy="291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0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9642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Как получить сертификат </a:t>
            </a:r>
          </a:p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д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ополнительного образования?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46835" y="62409"/>
            <a:ext cx="1324303" cy="1314449"/>
            <a:chOff x="1111" y="346"/>
            <a:chExt cx="3375" cy="3492"/>
          </a:xfrm>
        </p:grpSpPr>
        <p:sp>
          <p:nvSpPr>
            <p:cNvPr id="4" name="Заголовок 1"/>
            <p:cNvSpPr>
              <a:spLocks/>
            </p:cNvSpPr>
            <p:nvPr/>
          </p:nvSpPr>
          <p:spPr bwMode="auto">
            <a:xfrm>
              <a:off x="1111" y="3455"/>
              <a:ext cx="337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600" b="1" dirty="0">
                  <a:solidFill>
                    <a:schemeClr val="bg1"/>
                  </a:solidFill>
                  <a:latin typeface="Verdana" pitchFamily="34" charset="0"/>
                </a:rPr>
                <a:t>ТАМБОВСКАЯ ОБЛАСТЬ</a:t>
              </a:r>
            </a:p>
          </p:txBody>
        </p:sp>
        <p:pic>
          <p:nvPicPr>
            <p:cNvPr id="5" name="Picture 6" descr="Рисунокваек1"/>
            <p:cNvPicPr>
              <a:picLocks noChangeAspect="1" noChangeArrowheads="1"/>
            </p:cNvPicPr>
            <p:nvPr/>
          </p:nvPicPr>
          <p:blipFill>
            <a:blip r:embed="rId2">
              <a:lum bright="-8000" contrast="16000"/>
            </a:blip>
            <a:srcRect/>
            <a:stretch>
              <a:fillRect/>
            </a:stretch>
          </p:blipFill>
          <p:spPr bwMode="auto">
            <a:xfrm>
              <a:off x="1111" y="346"/>
              <a:ext cx="3265" cy="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Tambov-Coat-Of-Arms-russian-federation-39447913-2000-269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36" y="1344"/>
              <a:ext cx="939" cy="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Скругленный прямоугольник 9"/>
          <p:cNvSpPr/>
          <p:nvPr/>
        </p:nvSpPr>
        <p:spPr>
          <a:xfrm>
            <a:off x="2151426" y="1768388"/>
            <a:ext cx="8004605" cy="4577821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0" y="1437460"/>
            <a:ext cx="2095680" cy="6330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" y="4413594"/>
            <a:ext cx="1938532" cy="24451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36275" y="1219093"/>
            <a:ext cx="448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</a:rPr>
              <a:t>у Вас есть доступ в Интернет</a:t>
            </a:r>
            <a:endParaRPr lang="ru-RU" sz="2400" dirty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75336" y="2047309"/>
            <a:ext cx="762000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1) 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Начиная </a:t>
            </a:r>
            <a:r>
              <a:rPr lang="ru-RU" sz="2600" b="1" u="sng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 1 августа 2018 года</a:t>
            </a:r>
            <a:r>
              <a:rPr lang="ru-RU" sz="2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зайдите на портал </a:t>
            </a:r>
            <a:r>
              <a:rPr lang="ru-RU" sz="2600" b="1" u="sng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tambov.pfdo.ru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раздел «Получить сертификат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своём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районе».</a:t>
            </a:r>
          </a:p>
          <a:p>
            <a:pPr algn="just"/>
            <a:r>
              <a:rPr lang="ru-RU" sz="2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Заполните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электронную заявку на получение сертификата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algn="just"/>
            <a:endParaRPr lang="ru-RU" sz="2600" b="1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ru-RU" sz="26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2)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Используйте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присланные по результатам заполнения электронной заявки номер сертификата и пароль для авторизации в системе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tambov.pfdo.ru</a:t>
            </a:r>
            <a:endParaRPr lang="ru-RU" sz="2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031" y="4233713"/>
            <a:ext cx="2548759" cy="254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9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1128" y="-43693"/>
            <a:ext cx="1082585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Как получить сертификат </a:t>
            </a:r>
          </a:p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д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ополнительного образования?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46835" y="62409"/>
            <a:ext cx="1324303" cy="1314449"/>
            <a:chOff x="1111" y="346"/>
            <a:chExt cx="3375" cy="3492"/>
          </a:xfrm>
        </p:grpSpPr>
        <p:sp>
          <p:nvSpPr>
            <p:cNvPr id="4" name="Заголовок 1"/>
            <p:cNvSpPr>
              <a:spLocks/>
            </p:cNvSpPr>
            <p:nvPr/>
          </p:nvSpPr>
          <p:spPr bwMode="auto">
            <a:xfrm>
              <a:off x="1111" y="3455"/>
              <a:ext cx="337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600" b="1" dirty="0">
                  <a:solidFill>
                    <a:schemeClr val="bg1"/>
                  </a:solidFill>
                  <a:latin typeface="Verdana" pitchFamily="34" charset="0"/>
                </a:rPr>
                <a:t>ТАМБОВСКАЯ ОБЛАСТЬ</a:t>
              </a:r>
            </a:p>
          </p:txBody>
        </p:sp>
        <p:pic>
          <p:nvPicPr>
            <p:cNvPr id="5" name="Picture 6" descr="Рисунокваек1"/>
            <p:cNvPicPr>
              <a:picLocks noChangeAspect="1" noChangeArrowheads="1"/>
            </p:cNvPicPr>
            <p:nvPr/>
          </p:nvPicPr>
          <p:blipFill>
            <a:blip r:embed="rId2">
              <a:lum bright="-8000" contrast="16000"/>
            </a:blip>
            <a:srcRect/>
            <a:stretch>
              <a:fillRect/>
            </a:stretch>
          </p:blipFill>
          <p:spPr bwMode="auto">
            <a:xfrm>
              <a:off x="1111" y="346"/>
              <a:ext cx="3265" cy="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Tambov-Coat-Of-Arms-russian-federation-39447913-2000-269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36" y="1344"/>
              <a:ext cx="939" cy="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Скругленный прямоугольник 9"/>
          <p:cNvSpPr/>
          <p:nvPr/>
        </p:nvSpPr>
        <p:spPr>
          <a:xfrm>
            <a:off x="1759347" y="1730079"/>
            <a:ext cx="10117343" cy="4912460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0" y="1437460"/>
            <a:ext cx="2095680" cy="6330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75479" y="1241239"/>
            <a:ext cx="808564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</a:rPr>
              <a:t>В</a:t>
            </a:r>
            <a:r>
              <a:rPr lang="ru-RU" sz="2300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</a:rPr>
              <a:t>ы предпочитаете обратиться за сертификатом лично</a:t>
            </a:r>
            <a:endParaRPr lang="ru-RU" sz="2300" dirty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36555" y="1689135"/>
            <a:ext cx="9763499" cy="539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solidFill>
                <a:schemeClr val="bg1"/>
              </a:solidFill>
              <a:latin typeface="Franklin Gothic Heavy" pitchFamily="34" charset="0"/>
            </a:endParaRPr>
          </a:p>
          <a:p>
            <a:pPr algn="just"/>
            <a:r>
              <a:rPr lang="ru-RU" sz="175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1) 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Начиная </a:t>
            </a:r>
            <a:r>
              <a:rPr lang="ru-RU" sz="1750" b="1" u="sng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 1 августа 2018 года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обратитесь с документами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*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на 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ребёнка 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одну из организаций, уполномоченных на 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приём 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заявлений на получение 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сертификата.</a:t>
            </a:r>
            <a:endParaRPr lang="ru-RU" sz="175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Совместно 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со специалистом организации заполните заявление и подпишите его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algn="just"/>
            <a:endParaRPr lang="ru-RU" sz="500" b="1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ru-RU" sz="175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2) 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Запишите и сохраните номер 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сертификата, предоставленный 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Вам специалистом 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организации.                                      Рекомендуем 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сохранить и пароль, с его помощью Вы сможете использовать личный кабинет </a:t>
            </a:r>
            <a:b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</a:t>
            </a:r>
            <a:r>
              <a:rPr lang="ru-RU" sz="17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системе tambov.pfdo.ru для выбора и записи на кружки и секции, а также для получения прочих возможностей 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сертификата.</a:t>
            </a:r>
          </a:p>
          <a:p>
            <a:pPr algn="just"/>
            <a:endParaRPr lang="ru-RU" sz="800" b="1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ru-RU" sz="24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*</a:t>
            </a:r>
            <a:r>
              <a:rPr lang="ru-RU" sz="16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Для оформления заявления на получения сертификата Вам понадобятся:</a:t>
            </a:r>
          </a:p>
          <a:p>
            <a:pPr algn="just"/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▪ документ</a:t>
            </a:r>
            <a:r>
              <a:rPr lang="ru-RU" sz="16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удостоверяющий Вашу личность;</a:t>
            </a:r>
          </a:p>
          <a:p>
            <a:pPr algn="just"/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▪ документ</a:t>
            </a:r>
            <a:r>
              <a:rPr lang="ru-RU" sz="16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удостоверяющий личность </a:t>
            </a:r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ребёнка;</a:t>
            </a:r>
            <a:endParaRPr lang="ru-RU" sz="165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▪ документ</a:t>
            </a:r>
            <a:r>
              <a:rPr lang="ru-RU" sz="16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содержащий сведения о </a:t>
            </a:r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регистрации ребёнка </a:t>
            </a:r>
            <a:r>
              <a:rPr lang="ru-RU" sz="16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 месту жительства или по месту пребывания;</a:t>
            </a:r>
          </a:p>
          <a:p>
            <a:pPr algn="just"/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▪ документы</a:t>
            </a:r>
            <a:r>
              <a:rPr lang="ru-RU" sz="16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подтверждающие право </a:t>
            </a:r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ребёнка </a:t>
            </a:r>
            <a:r>
              <a:rPr lang="ru-RU" sz="16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 получение сертификата дополнительного образования  соответствующей </a:t>
            </a:r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группы.</a:t>
            </a:r>
            <a:endParaRPr lang="ru-RU" sz="165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endParaRPr lang="ru-RU" sz="5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После </a:t>
            </a:r>
            <a:r>
              <a:rPr lang="ru-RU" sz="165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получения номера сертификата Вы можете в любой момент начать использовать навигатор tambov.pfdo.ru, чтобы направлять электронные заявки на обучение.</a:t>
            </a:r>
          </a:p>
          <a:p>
            <a:pPr algn="just"/>
            <a:endParaRPr lang="ru-RU" sz="1600" dirty="0"/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4"/>
          <a:stretch/>
        </p:blipFill>
        <p:spPr>
          <a:xfrm>
            <a:off x="-15018" y="4167357"/>
            <a:ext cx="2125715" cy="271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7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1128" y="-43693"/>
            <a:ext cx="1082585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Как получить сертификат </a:t>
            </a:r>
          </a:p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д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ополнительного образования?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46835" y="62409"/>
            <a:ext cx="1324303" cy="1314449"/>
            <a:chOff x="1111" y="346"/>
            <a:chExt cx="3375" cy="3492"/>
          </a:xfrm>
        </p:grpSpPr>
        <p:sp>
          <p:nvSpPr>
            <p:cNvPr id="4" name="Заголовок 1"/>
            <p:cNvSpPr>
              <a:spLocks/>
            </p:cNvSpPr>
            <p:nvPr/>
          </p:nvSpPr>
          <p:spPr bwMode="auto">
            <a:xfrm>
              <a:off x="1111" y="3455"/>
              <a:ext cx="337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600" b="1" dirty="0">
                  <a:solidFill>
                    <a:schemeClr val="bg1"/>
                  </a:solidFill>
                  <a:latin typeface="Verdana" pitchFamily="34" charset="0"/>
                </a:rPr>
                <a:t>ТАМБОВСКАЯ ОБЛАСТЬ</a:t>
              </a:r>
            </a:p>
          </p:txBody>
        </p:sp>
        <p:pic>
          <p:nvPicPr>
            <p:cNvPr id="5" name="Picture 6" descr="Рисунокваек1"/>
            <p:cNvPicPr>
              <a:picLocks noChangeAspect="1" noChangeArrowheads="1"/>
            </p:cNvPicPr>
            <p:nvPr/>
          </p:nvPicPr>
          <p:blipFill>
            <a:blip r:embed="rId2">
              <a:lum bright="-8000" contrast="16000"/>
            </a:blip>
            <a:srcRect/>
            <a:stretch>
              <a:fillRect/>
            </a:stretch>
          </p:blipFill>
          <p:spPr bwMode="auto">
            <a:xfrm>
              <a:off x="1111" y="346"/>
              <a:ext cx="3265" cy="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Tambov-Coat-Of-Arms-russian-federation-39447913-2000-269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36" y="1344"/>
              <a:ext cx="939" cy="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0" y="1437460"/>
            <a:ext cx="2095680" cy="6330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4"/>
          <a:stretch/>
        </p:blipFill>
        <p:spPr>
          <a:xfrm>
            <a:off x="-15018" y="4167357"/>
            <a:ext cx="2125715" cy="2714294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9986" t="6954" r="12388" b="14165"/>
          <a:stretch/>
        </p:blipFill>
        <p:spPr bwMode="auto">
          <a:xfrm>
            <a:off x="3195144" y="1232689"/>
            <a:ext cx="6838113" cy="3926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40" t="14973" r="32513" b="44715"/>
          <a:stretch/>
        </p:blipFill>
        <p:spPr bwMode="auto">
          <a:xfrm>
            <a:off x="7045593" y="4661326"/>
            <a:ext cx="3704244" cy="2220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776248" y="5440461"/>
            <a:ext cx="5160580" cy="1265139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Организации, в которых можно получить сертификаты, указывают муниципалитеты через свои личные кабинеты !!!</a:t>
            </a:r>
            <a:endParaRPr lang="ru-RU" sz="2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5696607" y="4912643"/>
            <a:ext cx="1240221" cy="493985"/>
          </a:xfrm>
          <a:prstGeom prst="stripedRightArrow">
            <a:avLst>
              <a:gd name="adj1" fmla="val 55555"/>
              <a:gd name="adj2" fmla="val 1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55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172" y="-59642"/>
            <a:ext cx="115088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Куда обращаться за сертификатом </a:t>
            </a:r>
          </a:p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д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ополнительного образования?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46835" y="62409"/>
            <a:ext cx="1324303" cy="1314449"/>
            <a:chOff x="1111" y="346"/>
            <a:chExt cx="3375" cy="3492"/>
          </a:xfrm>
        </p:grpSpPr>
        <p:sp>
          <p:nvSpPr>
            <p:cNvPr id="4" name="Заголовок 1"/>
            <p:cNvSpPr>
              <a:spLocks/>
            </p:cNvSpPr>
            <p:nvPr/>
          </p:nvSpPr>
          <p:spPr bwMode="auto">
            <a:xfrm>
              <a:off x="1111" y="3455"/>
              <a:ext cx="337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600" b="1" dirty="0">
                  <a:solidFill>
                    <a:schemeClr val="bg1"/>
                  </a:solidFill>
                  <a:latin typeface="Verdana" pitchFamily="34" charset="0"/>
                </a:rPr>
                <a:t>ТАМБОВСКАЯ ОБЛАСТЬ</a:t>
              </a:r>
            </a:p>
          </p:txBody>
        </p:sp>
        <p:pic>
          <p:nvPicPr>
            <p:cNvPr id="5" name="Picture 6" descr="Рисунокваек1"/>
            <p:cNvPicPr>
              <a:picLocks noChangeAspect="1" noChangeArrowheads="1"/>
            </p:cNvPicPr>
            <p:nvPr/>
          </p:nvPicPr>
          <p:blipFill>
            <a:blip r:embed="rId2">
              <a:lum bright="-8000" contrast="16000"/>
            </a:blip>
            <a:srcRect/>
            <a:stretch>
              <a:fillRect/>
            </a:stretch>
          </p:blipFill>
          <p:spPr bwMode="auto">
            <a:xfrm>
              <a:off x="1111" y="346"/>
              <a:ext cx="3265" cy="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Tambov-Coat-Of-Arms-russian-federation-39447913-2000-269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36" y="1344"/>
              <a:ext cx="939" cy="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Скругленный прямоугольник 9"/>
          <p:cNvSpPr/>
          <p:nvPr/>
        </p:nvSpPr>
        <p:spPr>
          <a:xfrm>
            <a:off x="2028498" y="1172088"/>
            <a:ext cx="8660524" cy="5501982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0" y="1437460"/>
            <a:ext cx="2095680" cy="6330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12334" r="9170" b="13536"/>
          <a:stretch/>
        </p:blipFill>
        <p:spPr>
          <a:xfrm>
            <a:off x="0" y="4483473"/>
            <a:ext cx="2674961" cy="23822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 t="3247" r="16617" b="12691"/>
          <a:stretch/>
        </p:blipFill>
        <p:spPr>
          <a:xfrm>
            <a:off x="10266591" y="4574374"/>
            <a:ext cx="1925409" cy="22836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96662" y="1019503"/>
            <a:ext cx="8282152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000" b="1" dirty="0" smtClean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у </a:t>
            </a:r>
            <a:r>
              <a:rPr lang="ru-RU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Вас есть доступ в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Интернет</a:t>
            </a:r>
          </a:p>
          <a:p>
            <a:pPr lvl="0" algn="just"/>
            <a:endParaRPr lang="ru-RU" sz="5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/>
            <a:r>
              <a:rPr lang="ru-RU" sz="14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)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Зайдите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 портал 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tambov.pfdo.ru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выберите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через личный кабинет кружки и секции в системе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tambov.pfdo.ru .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Подайте электронные заявки.</a:t>
            </a:r>
          </a:p>
          <a:p>
            <a:pPr lvl="0" algn="just"/>
            <a:endParaRPr lang="ru-RU" sz="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/>
            <a:r>
              <a:rPr lang="ru-RU" sz="14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2)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Дождитесь подтверждения получения Вашей заявки от организации (перевода заявки в статус «подтвержденная» в Вашем личном кабинете). Ознакомьтесь с договором-офертой об обучении и распечатайте или подпишите заявление на зачисление на обучение по выбранному кружку, доступное в Вашем личном кабинете.</a:t>
            </a:r>
          </a:p>
          <a:p>
            <a:pPr lvl="0" algn="just"/>
            <a:endParaRPr lang="ru-RU" sz="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/>
            <a:r>
              <a:rPr lang="ru-RU" sz="14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3)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Распечатайте или перепишите заявление на получение сертификата, направленное Вам на электронную почту по результатам подачи электронной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заявки. </a:t>
            </a:r>
            <a:endParaRPr lang="ru-RU" sz="1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/>
            <a:endParaRPr lang="ru-RU" sz="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/>
            <a:r>
              <a:rPr lang="ru-RU" sz="14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4)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Отнесите лично (или передайте вместе с ребёнком)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заявления и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подтверждающие документы (перечень которых размещён на портале в системе tambov.pfdo.ru), в организацию, кружок которой Вы выбрали для обучения.</a:t>
            </a:r>
          </a:p>
          <a:p>
            <a:pPr lvl="0" algn="just"/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Представитель организации проверит правильность заполнения заявления на получение сертификата, после окончательно активирует Ваш личный кабинет. Ребёнок будет зачислен на выбранный кружок.</a:t>
            </a:r>
          </a:p>
          <a:p>
            <a:pPr lvl="0" algn="just"/>
            <a:endParaRPr lang="ru-RU" sz="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/>
            <a:r>
              <a:rPr lang="ru-RU" sz="14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5)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Теперь, когда сертификат Вашего ребёнка подтверждён, Вы сможете выбирать и записываться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на образовательные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программы за счёт сертификата без необходимости его повторного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                                               </a:t>
            </a:r>
          </a:p>
          <a:p>
            <a:pPr lvl="0" algn="just"/>
            <a:r>
              <a:rPr lang="ru-RU" sz="1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получения.</a:t>
            </a:r>
            <a:endParaRPr lang="ru-RU" sz="5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Вы предпочитаете обратиться за сертификатом лично</a:t>
            </a:r>
          </a:p>
          <a:p>
            <a:pPr lvl="0" algn="just"/>
            <a:endParaRPr lang="ru-RU" sz="400" b="1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/>
            <a:r>
              <a:rPr lang="ru-RU" sz="1400" b="1" dirty="0" smtClean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Обратитесь </a:t>
            </a:r>
            <a:r>
              <a:rPr lang="ru-RU" sz="14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интересующую Вас образовательную организацию для записи на программу дополнительного образования.</a:t>
            </a:r>
          </a:p>
          <a:p>
            <a:pPr lvl="0" algn="just"/>
            <a:r>
              <a:rPr lang="ru-RU" sz="1400" b="1" dirty="0" smtClean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Вместе </a:t>
            </a:r>
            <a:r>
              <a:rPr lang="ru-RU" sz="14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со специалистом организации выберите интересующий кружок или секцию, ознакомьтесь с образовательной программой, условиями обучения и подпишите заявление о зачисление на обучение.</a:t>
            </a:r>
          </a:p>
        </p:txBody>
      </p:sp>
    </p:spTree>
    <p:extLst>
      <p:ext uri="{BB962C8B-B14F-4D97-AF65-F5344CB8AC3E}">
        <p14:creationId xmlns:p14="http://schemas.microsoft.com/office/powerpoint/2010/main" val="248626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8431" y="-59642"/>
            <a:ext cx="100635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Как использовать сертификат </a:t>
            </a:r>
          </a:p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д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ополнительного образования?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06869" y="1304773"/>
            <a:ext cx="9480331" cy="5171519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/>
              <a:t>Сертификат можно «потратить» на любую программу дополнительного образования образовательных организаций, которая состоит в Реестре дополнительных общеразвивающих программ, включённых в систему персонифицированного финансирования дополнительного образования детей. </a:t>
            </a:r>
            <a:br>
              <a:rPr lang="ru-RU" sz="2200" b="1" dirty="0"/>
            </a:br>
            <a:r>
              <a:rPr lang="ru-RU" sz="2200" b="1" dirty="0"/>
              <a:t>Реестр программ, на которые сегодня можно «потратить» сертификат, можно увидеть на официальных сайтах организаций дополнительного </a:t>
            </a:r>
            <a:r>
              <a:rPr lang="ru-RU" sz="2200" b="1" dirty="0" smtClean="0"/>
              <a:t>образования.</a:t>
            </a:r>
          </a:p>
          <a:p>
            <a:pPr algn="ctr"/>
            <a:endParaRPr lang="ru-RU" sz="2200" b="1" dirty="0"/>
          </a:p>
          <a:p>
            <a:pPr algn="ctr"/>
            <a:r>
              <a:rPr lang="ru-RU" sz="2200" b="1" dirty="0" smtClean="0"/>
              <a:t>Ребёнок </a:t>
            </a:r>
            <a:r>
              <a:rPr lang="ru-RU" sz="2200" b="1" dirty="0"/>
              <a:t>сможет посещать столько программ, </a:t>
            </a:r>
            <a:r>
              <a:rPr lang="ru-RU" sz="2200" b="1" dirty="0" smtClean="0"/>
              <a:t>сколько</a:t>
            </a:r>
            <a:endParaRPr lang="ru-RU" sz="2200" b="1" dirty="0"/>
          </a:p>
          <a:p>
            <a:pPr algn="ctr"/>
            <a:r>
              <a:rPr lang="ru-RU" sz="2200" b="1" dirty="0" smtClean="0"/>
              <a:t>можно </a:t>
            </a:r>
            <a:r>
              <a:rPr lang="ru-RU" sz="2200" b="1" dirty="0"/>
              <a:t>будет оплатить в рамках </a:t>
            </a:r>
            <a:r>
              <a:rPr lang="ru-RU" sz="2200" b="1" dirty="0" smtClean="0"/>
              <a:t>сертификата.</a:t>
            </a:r>
          </a:p>
          <a:p>
            <a:pPr algn="ctr"/>
            <a:r>
              <a:rPr lang="ru-RU" sz="2200" b="1" dirty="0" smtClean="0"/>
              <a:t>Если </a:t>
            </a:r>
            <a:r>
              <a:rPr lang="ru-RU" sz="2200" b="1" dirty="0"/>
              <a:t>программа стоит больше номинала сертификата,        </a:t>
            </a:r>
          </a:p>
          <a:p>
            <a:pPr algn="ctr"/>
            <a:r>
              <a:rPr lang="ru-RU" sz="2200" b="1" dirty="0" smtClean="0"/>
              <a:t>то </a:t>
            </a:r>
            <a:r>
              <a:rPr lang="ru-RU" sz="2200" b="1" dirty="0"/>
              <a:t>разница доплачивается родителями. </a:t>
            </a:r>
            <a:r>
              <a:rPr lang="ru-RU" sz="2200" b="1" dirty="0" smtClean="0"/>
              <a:t>Это реальная возможность </a:t>
            </a:r>
          </a:p>
          <a:p>
            <a:pPr algn="ctr"/>
            <a:r>
              <a:rPr lang="ru-RU" sz="2200" b="1" dirty="0" smtClean="0"/>
              <a:t>за </a:t>
            </a:r>
            <a:r>
              <a:rPr lang="ru-RU" sz="2200" b="1" dirty="0"/>
              <a:t>меньшую сумму из семейного бюджета  </a:t>
            </a:r>
            <a:r>
              <a:rPr lang="ru-RU" sz="2200" b="1" dirty="0" smtClean="0"/>
              <a:t>посещать </a:t>
            </a:r>
            <a:r>
              <a:rPr lang="ru-RU" sz="2200" b="1" dirty="0"/>
              <a:t>платные программы образовательных организаций.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0490" y="3244334"/>
            <a:ext cx="2859607" cy="72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22682" r="9847" b="27816"/>
          <a:stretch/>
        </p:blipFill>
        <p:spPr>
          <a:xfrm>
            <a:off x="-1" y="4967529"/>
            <a:ext cx="3237187" cy="1929173"/>
          </a:xfrm>
          <a:prstGeom prst="rect">
            <a:avLst/>
          </a:prstGeom>
        </p:spPr>
      </p:pic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346835" y="62409"/>
            <a:ext cx="1324303" cy="1314449"/>
            <a:chOff x="1111" y="346"/>
            <a:chExt cx="3375" cy="3492"/>
          </a:xfrm>
        </p:grpSpPr>
        <p:sp>
          <p:nvSpPr>
            <p:cNvPr id="12" name="Заголовок 1"/>
            <p:cNvSpPr>
              <a:spLocks/>
            </p:cNvSpPr>
            <p:nvPr/>
          </p:nvSpPr>
          <p:spPr bwMode="auto">
            <a:xfrm>
              <a:off x="1111" y="3455"/>
              <a:ext cx="337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600" b="1" dirty="0">
                  <a:solidFill>
                    <a:schemeClr val="bg1"/>
                  </a:solidFill>
                  <a:latin typeface="Verdana" pitchFamily="34" charset="0"/>
                </a:rPr>
                <a:t>ТАМБОВСКАЯ ОБЛАСТЬ</a:t>
              </a:r>
            </a:p>
          </p:txBody>
        </p:sp>
        <p:pic>
          <p:nvPicPr>
            <p:cNvPr id="13" name="Picture 6" descr="Рисунокваек1"/>
            <p:cNvPicPr>
              <a:picLocks noChangeAspect="1" noChangeArrowheads="1"/>
            </p:cNvPicPr>
            <p:nvPr/>
          </p:nvPicPr>
          <p:blipFill>
            <a:blip r:embed="rId3">
              <a:lum bright="-8000" contrast="16000"/>
            </a:blip>
            <a:srcRect/>
            <a:stretch>
              <a:fillRect/>
            </a:stretch>
          </p:blipFill>
          <p:spPr bwMode="auto">
            <a:xfrm>
              <a:off x="1111" y="346"/>
              <a:ext cx="3265" cy="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Tambov-Coat-Of-Arms-russian-federation-39447913-2000-269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6" y="1344"/>
              <a:ext cx="939" cy="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0" y="1437460"/>
            <a:ext cx="2095680" cy="63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581</Words>
  <Application>Microsoft Office PowerPoint</Application>
  <PresentationFormat>Широкоэкранный</PresentationFormat>
  <Paragraphs>99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Franklin Gothic Heavy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Директор</dc:creator>
  <cp:lastModifiedBy>Директор</cp:lastModifiedBy>
  <cp:revision>68</cp:revision>
  <dcterms:created xsi:type="dcterms:W3CDTF">2018-06-09T11:22:07Z</dcterms:created>
  <dcterms:modified xsi:type="dcterms:W3CDTF">2018-06-25T13:19:46Z</dcterms:modified>
</cp:coreProperties>
</file>